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1" r:id="rId1"/>
  </p:sldMasterIdLst>
  <p:notesMasterIdLst>
    <p:notesMasterId r:id="rId17"/>
  </p:notesMasterIdLst>
  <p:sldIdLst>
    <p:sldId id="256" r:id="rId2"/>
    <p:sldId id="259" r:id="rId3"/>
    <p:sldId id="260" r:id="rId4"/>
    <p:sldId id="272" r:id="rId5"/>
    <p:sldId id="273" r:id="rId6"/>
    <p:sldId id="271" r:id="rId7"/>
    <p:sldId id="283" r:id="rId8"/>
    <p:sldId id="262" r:id="rId9"/>
    <p:sldId id="284" r:id="rId10"/>
    <p:sldId id="285" r:id="rId11"/>
    <p:sldId id="286" r:id="rId12"/>
    <p:sldId id="264" r:id="rId13"/>
    <p:sldId id="261" r:id="rId14"/>
    <p:sldId id="263" r:id="rId15"/>
    <p:sldId id="278" r:id="rId16"/>
  </p:sldIdLst>
  <p:sldSz cx="9144000" cy="5143500" type="screen16x9"/>
  <p:notesSz cx="6858000" cy="9144000"/>
  <p:embeddedFontLst>
    <p:embeddedFont>
      <p:font typeface="Titillium Web" pitchFamily="2" charset="77"/>
      <p:regular r:id="rId18"/>
      <p:bold r:id="rId19"/>
      <p:italic r:id="rId20"/>
      <p:boldItalic r:id="rId21"/>
    </p:embeddedFont>
    <p:embeddedFont>
      <p:font typeface="Titillium Web ExtraLight" pitchFamily="2" charset="77"/>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C614C5-30CE-43BE-8E59-74445AE11A09}">
  <a:tblStyle styleId="{17C614C5-30CE-43BE-8E59-74445AE11A0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7"/>
    <p:restoredTop sz="62335"/>
  </p:normalViewPr>
  <p:slideViewPr>
    <p:cSldViewPr snapToGrid="0" snapToObjects="1">
      <p:cViewPr varScale="1">
        <p:scale>
          <a:sx n="129" d="100"/>
          <a:sy n="129" d="100"/>
        </p:scale>
        <p:origin x="26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ur Gregorian" userId="f3d2e294-a072-4b75-859b-7937c9033775" providerId="ADAL" clId="{877A73B6-09AC-724C-A4A0-5DB594A43BB1}"/>
    <pc:docChg chg="custSel modSld">
      <pc:chgData name="Artur Gregorian" userId="f3d2e294-a072-4b75-859b-7937c9033775" providerId="ADAL" clId="{877A73B6-09AC-724C-A4A0-5DB594A43BB1}" dt="2019-05-07T08:23:23.423" v="0" actId="478"/>
      <pc:docMkLst>
        <pc:docMk/>
      </pc:docMkLst>
      <pc:sldChg chg="delSp">
        <pc:chgData name="Artur Gregorian" userId="f3d2e294-a072-4b75-859b-7937c9033775" providerId="ADAL" clId="{877A73B6-09AC-724C-A4A0-5DB594A43BB1}" dt="2019-05-07T08:23:23.423" v="0" actId="478"/>
        <pc:sldMkLst>
          <pc:docMk/>
          <pc:sldMk cId="0" sldId="278"/>
        </pc:sldMkLst>
        <pc:picChg chg="del">
          <ac:chgData name="Artur Gregorian" userId="f3d2e294-a072-4b75-859b-7937c9033775" providerId="ADAL" clId="{877A73B6-09AC-724C-A4A0-5DB594A43BB1}" dt="2019-05-07T08:23:23.423" v="0" actId="478"/>
          <ac:picMkLst>
            <pc:docMk/>
            <pc:sldMk cId="0" sldId="278"/>
            <ac:picMk id="4" creationId="{6113F806-3D32-E14B-B755-6EDC2EC7432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0424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9031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found the naïve </a:t>
            </a:r>
            <a:r>
              <a:rPr lang="en-US" dirty="0" err="1"/>
              <a:t>bayes</a:t>
            </a:r>
            <a:r>
              <a:rPr lang="en-US" dirty="0"/>
              <a:t> text classification model to be the most accurate model for this dataset. NB model had an accuracy of 83.6% while KNN had 50.8% and SVM has 79.3%.</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chose to pull 75 reviews from one renewed and one canceled tv show from the 2018-2019 season. Going it this, I was interested to see the results of the model for Santa Clarita Diet as it’s story is very similar to Brooklyn Nine-Nine. It is a highly popular tv show and Netflix announced its cancelation, people went to reddit and twitter to complain.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NB model correctly classified 72 of the 75 reviews for Bosch and determined it was a renewed tv show. That’s an accuracy of 96%. Santa Clarita Diet didn’t fair so well, only 14 of the 75 reviews were correctly classified as canceled. </a:t>
            </a:r>
          </a:p>
          <a:p>
            <a:pPr marL="0" lvl="0" indent="0" algn="l" rtl="0">
              <a:spcBef>
                <a:spcPts val="0"/>
              </a:spcBef>
              <a:spcAft>
                <a:spcPts val="0"/>
              </a:spcAft>
              <a:buNone/>
            </a:pPr>
            <a:r>
              <a:rPr lang="en-US" dirty="0"/>
              <a:t>This is interesting because it suggests that the fanbase for this show really like it and based on their reviews foresee it continuing 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cancelation of well received shows like this could have detrimental consequences to a network which could include a loss in subscribers\consumers. </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of my favorite television shows is Brooklyn Nine-Nine. I had first heard of its cancellation on reddit on the day it was announced. Reddit and Twitter were ablaze in public </a:t>
            </a:r>
            <a:r>
              <a:rPr lang="en-US" dirty="0" err="1"/>
              <a:t>outry</a:t>
            </a:r>
            <a:r>
              <a:rPr lang="en-US" dirty="0"/>
              <a:t> calling for the show to be rescued and the next day NBC picked up the show.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tweet from Lin-Manuel Miranda had 76k retweets and 215k likes, all in the span of a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main interest in this project. Is it possible to predict a shows renewal or cancelation based on user reviews?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part of this project is simple, I needed to collect titles of canceled and renewed TV show. This came from meta critic from the 2017-2018 tv season.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 list of shows was compiled, I used and advanced IMDb query </a:t>
            </a:r>
            <a:r>
              <a:rPr lang="en-US" dirty="0" err="1"/>
              <a:t>url</a:t>
            </a:r>
            <a:r>
              <a:rPr lang="en-US" dirty="0"/>
              <a:t> to find TV shows matching the shows name from the previous step. For the most part, this was straight forward. However, the title used on Metacritic and the titled used on IMDb didn’t always match up. In those cases, I added code to “nudge” the search algorithm in the right direction.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 </a:t>
            </a:r>
            <a:r>
              <a:rPr lang="en-US" dirty="0" err="1"/>
              <a:t>imdb</a:t>
            </a:r>
            <a:r>
              <a:rPr lang="en-US" dirty="0"/>
              <a:t> link were collected, I could start collecting the data from IMDb. This includes 3 pages or 75 reviews for each tv show. All web scraping was done using Beautiful Soup instead of </a:t>
            </a:r>
            <a:r>
              <a:rPr lang="en-US" dirty="0" err="1"/>
              <a:t>xpath</a:t>
            </a:r>
            <a:r>
              <a:rPr lang="en-US" dirty="0"/>
              <a:t> extraction.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last step was to get the twitter followers using the twitter </a:t>
            </a:r>
            <a:r>
              <a:rPr lang="en-US" dirty="0" err="1"/>
              <a:t>api</a:t>
            </a:r>
            <a:r>
              <a:rPr lang="en-US" dirty="0"/>
              <a:t> and the </a:t>
            </a:r>
            <a:r>
              <a:rPr lang="en-US" dirty="0" err="1"/>
              <a:t>tweepy</a:t>
            </a:r>
            <a:r>
              <a:rPr lang="en-US" dirty="0"/>
              <a:t> python package. This actually proved to be the most difficult step. IMDb has a section for official sites, however, a majority of IMDb pages do not have the data populated. The instances were I had that data available to be made finding the correct twitter user much easier, simply go to the webpage, scrape the UID and push it through the twitter </a:t>
            </a:r>
            <a:r>
              <a:rPr lang="en-US" dirty="0" err="1"/>
              <a:t>api</a:t>
            </a:r>
            <a:r>
              <a:rPr lang="en-US" dirty="0"/>
              <a:t> to get all the info I needed. The challenge was finding a way to fill in the gaps.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overcome the challenge of filling in the gaps. I developed a series of checks and built a crude algorithm to determine the highest likelihood that one of the search results is the correct twitter user. If for example checks 1 and 2 and 3 or 4 are true, I assigned it a weight of 1. As an additional step, if the account was verified, I multiplied the weight by 2. These number are arbitrary, however, it returned with a high degree of accuracy the correct twitter IDs for the correct TV show.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2995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4274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grpSp>
        <p:nvGrpSpPr>
          <p:cNvPr id="12" name="Google Shape;12;p2"/>
          <p:cNvGrpSpPr/>
          <p:nvPr/>
        </p:nvGrpSpPr>
        <p:grpSpPr>
          <a:xfrm>
            <a:off x="28550" y="2196764"/>
            <a:ext cx="9094048" cy="2946825"/>
            <a:chOff x="28544" y="3514688"/>
            <a:chExt cx="9094048" cy="1628800"/>
          </a:xfrm>
        </p:grpSpPr>
        <p:sp>
          <p:nvSpPr>
            <p:cNvPr id="13" name="Google Shape;13;p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28550" y="3359978"/>
            <a:ext cx="9094048" cy="1783611"/>
            <a:chOff x="28544" y="4157632"/>
            <a:chExt cx="9094048" cy="985856"/>
          </a:xfrm>
        </p:grpSpPr>
        <p:sp>
          <p:nvSpPr>
            <p:cNvPr id="47" name="Google Shape;47;p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2"/>
          <p:cNvSpPr/>
          <p:nvPr/>
        </p:nvSpPr>
        <p:spPr>
          <a:xfrm>
            <a:off x="0" y="22299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frame">
  <p:cSld name="BLANK_1">
    <p:spTree>
      <p:nvGrpSpPr>
        <p:cNvPr id="1" name="Shape 772"/>
        <p:cNvGrpSpPr/>
        <p:nvPr/>
      </p:nvGrpSpPr>
      <p:grpSpPr>
        <a:xfrm>
          <a:off x="0" y="0"/>
          <a:ext cx="0" cy="0"/>
          <a:chOff x="0" y="0"/>
          <a:chExt cx="0" cy="0"/>
        </a:xfrm>
      </p:grpSpPr>
      <p:sp>
        <p:nvSpPr>
          <p:cNvPr id="773" name="Google Shape;773;p14"/>
          <p:cNvSpPr/>
          <p:nvPr/>
        </p:nvSpPr>
        <p:spPr>
          <a:xfrm>
            <a:off x="-175" y="0"/>
            <a:ext cx="9144000" cy="5143500"/>
          </a:xfrm>
          <a:prstGeom prst="frame">
            <a:avLst>
              <a:gd name="adj1" fmla="val 5397"/>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465573"/>
        </a:solidFill>
        <a:effectLst/>
      </p:bgPr>
    </p:bg>
    <p:spTree>
      <p:nvGrpSpPr>
        <p:cNvPr id="1" name="Shape 114"/>
        <p:cNvGrpSpPr/>
        <p:nvPr/>
      </p:nvGrpSpPr>
      <p:grpSpPr>
        <a:xfrm>
          <a:off x="0" y="0"/>
          <a:ext cx="0" cy="0"/>
          <a:chOff x="0" y="0"/>
          <a:chExt cx="0" cy="0"/>
        </a:xfrm>
      </p:grpSpPr>
      <p:sp>
        <p:nvSpPr>
          <p:cNvPr id="115" name="Google Shape;115;p3"/>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6" name="Google Shape;116;p3"/>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lstStyle>
            <a:lvl1pPr lvl="0" rtl="0">
              <a:spcBef>
                <a:spcPts val="0"/>
              </a:spcBef>
              <a:spcAft>
                <a:spcPts val="0"/>
              </a:spcAft>
              <a:buClr>
                <a:srgbClr val="6E86B6"/>
              </a:buClr>
              <a:buSzPts val="1800"/>
              <a:buNone/>
              <a:defRPr sz="1800">
                <a:solidFill>
                  <a:srgbClr val="6E86B6"/>
                </a:solidFill>
              </a:defRPr>
            </a:lvl1pPr>
            <a:lvl2pPr lvl="1" rtl="0">
              <a:spcBef>
                <a:spcPts val="0"/>
              </a:spcBef>
              <a:spcAft>
                <a:spcPts val="0"/>
              </a:spcAft>
              <a:buClr>
                <a:srgbClr val="6E86B6"/>
              </a:buClr>
              <a:buSzPts val="1800"/>
              <a:buNone/>
              <a:defRPr sz="1800">
                <a:solidFill>
                  <a:srgbClr val="6E86B6"/>
                </a:solidFill>
              </a:defRPr>
            </a:lvl2pPr>
            <a:lvl3pPr lvl="2" rtl="0">
              <a:spcBef>
                <a:spcPts val="0"/>
              </a:spcBef>
              <a:spcAft>
                <a:spcPts val="0"/>
              </a:spcAft>
              <a:buClr>
                <a:srgbClr val="6E86B6"/>
              </a:buClr>
              <a:buSzPts val="1800"/>
              <a:buNone/>
              <a:defRPr sz="1800">
                <a:solidFill>
                  <a:srgbClr val="6E86B6"/>
                </a:solidFill>
              </a:defRPr>
            </a:lvl3pPr>
            <a:lvl4pPr lvl="3" rtl="0">
              <a:spcBef>
                <a:spcPts val="0"/>
              </a:spcBef>
              <a:spcAft>
                <a:spcPts val="0"/>
              </a:spcAft>
              <a:buClr>
                <a:srgbClr val="6E86B6"/>
              </a:buClr>
              <a:buSzPts val="1800"/>
              <a:buNone/>
              <a:defRPr sz="1800">
                <a:solidFill>
                  <a:srgbClr val="6E86B6"/>
                </a:solidFill>
              </a:defRPr>
            </a:lvl4pPr>
            <a:lvl5pPr lvl="4" rtl="0">
              <a:spcBef>
                <a:spcPts val="0"/>
              </a:spcBef>
              <a:spcAft>
                <a:spcPts val="0"/>
              </a:spcAft>
              <a:buClr>
                <a:srgbClr val="6E86B6"/>
              </a:buClr>
              <a:buSzPts val="1800"/>
              <a:buNone/>
              <a:defRPr sz="1800">
                <a:solidFill>
                  <a:srgbClr val="6E86B6"/>
                </a:solidFill>
              </a:defRPr>
            </a:lvl5pPr>
            <a:lvl6pPr lvl="5" rtl="0">
              <a:spcBef>
                <a:spcPts val="0"/>
              </a:spcBef>
              <a:spcAft>
                <a:spcPts val="0"/>
              </a:spcAft>
              <a:buClr>
                <a:srgbClr val="6E86B6"/>
              </a:buClr>
              <a:buSzPts val="1800"/>
              <a:buNone/>
              <a:defRPr sz="1800">
                <a:solidFill>
                  <a:srgbClr val="6E86B6"/>
                </a:solidFill>
              </a:defRPr>
            </a:lvl6pPr>
            <a:lvl7pPr lvl="6" rtl="0">
              <a:spcBef>
                <a:spcPts val="0"/>
              </a:spcBef>
              <a:spcAft>
                <a:spcPts val="0"/>
              </a:spcAft>
              <a:buClr>
                <a:srgbClr val="6E86B6"/>
              </a:buClr>
              <a:buSzPts val="1800"/>
              <a:buNone/>
              <a:defRPr sz="1800">
                <a:solidFill>
                  <a:srgbClr val="6E86B6"/>
                </a:solidFill>
              </a:defRPr>
            </a:lvl7pPr>
            <a:lvl8pPr lvl="7" rtl="0">
              <a:spcBef>
                <a:spcPts val="0"/>
              </a:spcBef>
              <a:spcAft>
                <a:spcPts val="0"/>
              </a:spcAft>
              <a:buClr>
                <a:srgbClr val="6E86B6"/>
              </a:buClr>
              <a:buSzPts val="1800"/>
              <a:buNone/>
              <a:defRPr sz="1800">
                <a:solidFill>
                  <a:srgbClr val="6E86B6"/>
                </a:solidFill>
              </a:defRPr>
            </a:lvl8pPr>
            <a:lvl9pPr lvl="8" rtl="0">
              <a:spcBef>
                <a:spcPts val="0"/>
              </a:spcBef>
              <a:spcAft>
                <a:spcPts val="0"/>
              </a:spcAft>
              <a:buClr>
                <a:srgbClr val="6E86B6"/>
              </a:buClr>
              <a:buSzPts val="1800"/>
              <a:buNone/>
              <a:defRPr sz="1800">
                <a:solidFill>
                  <a:srgbClr val="6E86B6"/>
                </a:solidFill>
              </a:defRPr>
            </a:lvl9pPr>
          </a:lstStyle>
          <a:p>
            <a:endParaRPr/>
          </a:p>
        </p:txBody>
      </p:sp>
      <p:grpSp>
        <p:nvGrpSpPr>
          <p:cNvPr id="117" name="Google Shape;117;p3"/>
          <p:cNvGrpSpPr/>
          <p:nvPr/>
        </p:nvGrpSpPr>
        <p:grpSpPr>
          <a:xfrm>
            <a:off x="28550" y="2196764"/>
            <a:ext cx="9094048" cy="2946825"/>
            <a:chOff x="28544" y="3514688"/>
            <a:chExt cx="9094048" cy="1628800"/>
          </a:xfrm>
        </p:grpSpPr>
        <p:sp>
          <p:nvSpPr>
            <p:cNvPr id="118" name="Google Shape;118;p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3"/>
          <p:cNvGrpSpPr/>
          <p:nvPr/>
        </p:nvGrpSpPr>
        <p:grpSpPr>
          <a:xfrm>
            <a:off x="28550" y="3359978"/>
            <a:ext cx="9094048" cy="1783611"/>
            <a:chOff x="28544" y="4157632"/>
            <a:chExt cx="9094048" cy="985856"/>
          </a:xfrm>
        </p:grpSpPr>
        <p:sp>
          <p:nvSpPr>
            <p:cNvPr id="152" name="Google Shape;152;p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8"/>
        <p:cNvGrpSpPr/>
        <p:nvPr/>
      </p:nvGrpSpPr>
      <p:grpSpPr>
        <a:xfrm>
          <a:off x="0" y="0"/>
          <a:ext cx="0" cy="0"/>
          <a:chOff x="0" y="0"/>
          <a:chExt cx="0" cy="0"/>
        </a:xfrm>
      </p:grpSpPr>
      <p:sp>
        <p:nvSpPr>
          <p:cNvPr id="219" name="Google Shape;219;p4"/>
          <p:cNvSpPr/>
          <p:nvPr/>
        </p:nvSpPr>
        <p:spPr>
          <a:xfrm rot="10800000" flipH="1">
            <a:off x="-25" y="1079400"/>
            <a:ext cx="9144000" cy="40641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txBox="1">
            <a:spLocks noGrp="1"/>
          </p:cNvSpPr>
          <p:nvPr>
            <p:ph type="body" idx="1"/>
          </p:nvPr>
        </p:nvSpPr>
        <p:spPr>
          <a:xfrm>
            <a:off x="1669850" y="1857000"/>
            <a:ext cx="5804400" cy="27417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marL="914400" lvl="1"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marL="1371600" lvl="2"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marL="1828800" lvl="3"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marL="2286000" lvl="4"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marL="2743200" lvl="5"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marL="3200400" lvl="6"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marL="3657600" lvl="7"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marL="4114800" lvl="8" indent="-4191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a:endParaRPr/>
          </a:p>
        </p:txBody>
      </p:sp>
      <p:sp>
        <p:nvSpPr>
          <p:cNvPr id="221" name="Google Shape;221;p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4"/>
          <p:cNvSpPr/>
          <p:nvPr/>
        </p:nvSpPr>
        <p:spPr>
          <a:xfrm>
            <a:off x="0" y="4011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3"/>
        <p:cNvGrpSpPr/>
        <p:nvPr/>
      </p:nvGrpSpPr>
      <p:grpSpPr>
        <a:xfrm>
          <a:off x="0" y="0"/>
          <a:ext cx="0" cy="0"/>
          <a:chOff x="0" y="0"/>
          <a:chExt cx="0" cy="0"/>
        </a:xfrm>
      </p:grpSpPr>
      <p:sp>
        <p:nvSpPr>
          <p:cNvPr id="224" name="Google Shape;224;p5"/>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226" name="Google Shape;226;p5"/>
          <p:cNvGrpSpPr/>
          <p:nvPr/>
        </p:nvGrpSpPr>
        <p:grpSpPr>
          <a:xfrm>
            <a:off x="28550" y="3850565"/>
            <a:ext cx="9094048" cy="1293104"/>
            <a:chOff x="28544" y="3514688"/>
            <a:chExt cx="9094048" cy="1628800"/>
          </a:xfrm>
        </p:grpSpPr>
        <p:sp>
          <p:nvSpPr>
            <p:cNvPr id="227" name="Google Shape;227;p5"/>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5"/>
          <p:cNvGrpSpPr/>
          <p:nvPr/>
        </p:nvGrpSpPr>
        <p:grpSpPr>
          <a:xfrm>
            <a:off x="28550" y="4360998"/>
            <a:ext cx="9094048" cy="782671"/>
            <a:chOff x="28544" y="4157632"/>
            <a:chExt cx="9094048" cy="985856"/>
          </a:xfrm>
        </p:grpSpPr>
        <p:sp>
          <p:nvSpPr>
            <p:cNvPr id="261" name="Google Shape;261;p5"/>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5"/>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29" name="Google Shape;329;p5"/>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solidFill>
                  <a:schemeClr val="lt1"/>
                </a:solidFill>
              </a:defRPr>
            </a:lvl1pPr>
            <a:lvl2pPr marL="914400" lvl="1" indent="-381000">
              <a:spcBef>
                <a:spcPts val="0"/>
              </a:spcBef>
              <a:spcAft>
                <a:spcPts val="0"/>
              </a:spcAft>
              <a:buSzPts val="2400"/>
              <a:buChar char="-"/>
              <a:defRPr>
                <a:solidFill>
                  <a:schemeClr val="lt1"/>
                </a:solidFill>
              </a:defRPr>
            </a:lvl2pPr>
            <a:lvl3pPr marL="1371600" lvl="2" indent="-381000">
              <a:spcBef>
                <a:spcPts val="0"/>
              </a:spcBef>
              <a:spcAft>
                <a:spcPts val="0"/>
              </a:spcAft>
              <a:buSzPts val="2400"/>
              <a:buChar char="-"/>
              <a:defRPr>
                <a:solidFill>
                  <a:schemeClr val="lt1"/>
                </a:solidFill>
              </a:defRPr>
            </a:lvl3pPr>
            <a:lvl4pPr marL="1828800" lvl="3" indent="-381000">
              <a:spcBef>
                <a:spcPts val="0"/>
              </a:spcBef>
              <a:spcAft>
                <a:spcPts val="0"/>
              </a:spcAft>
              <a:buSzPts val="2400"/>
              <a:buChar char="-"/>
              <a:defRPr>
                <a:solidFill>
                  <a:schemeClr val="lt1"/>
                </a:solidFill>
              </a:defRPr>
            </a:lvl4pPr>
            <a:lvl5pPr marL="2286000" lvl="4" indent="-381000">
              <a:spcBef>
                <a:spcPts val="0"/>
              </a:spcBef>
              <a:spcAft>
                <a:spcPts val="0"/>
              </a:spcAft>
              <a:buSzPts val="2400"/>
              <a:buChar char="-"/>
              <a:defRPr>
                <a:solidFill>
                  <a:schemeClr val="lt1"/>
                </a:solidFill>
              </a:defRPr>
            </a:lvl5pPr>
            <a:lvl6pPr marL="2743200" lvl="5" indent="-381000">
              <a:spcBef>
                <a:spcPts val="0"/>
              </a:spcBef>
              <a:spcAft>
                <a:spcPts val="0"/>
              </a:spcAft>
              <a:buSzPts val="2400"/>
              <a:buChar char="-"/>
              <a:defRPr>
                <a:solidFill>
                  <a:schemeClr val="lt1"/>
                </a:solidFill>
              </a:defRPr>
            </a:lvl6pPr>
            <a:lvl7pPr marL="3200400" lvl="6" indent="-381000">
              <a:spcBef>
                <a:spcPts val="0"/>
              </a:spcBef>
              <a:spcAft>
                <a:spcPts val="0"/>
              </a:spcAft>
              <a:buSzPts val="2400"/>
              <a:buChar char="●"/>
              <a:defRPr>
                <a:solidFill>
                  <a:schemeClr val="lt1"/>
                </a:solidFill>
              </a:defRPr>
            </a:lvl7pPr>
            <a:lvl8pPr marL="3657600" lvl="7" indent="-381000">
              <a:spcBef>
                <a:spcPts val="0"/>
              </a:spcBef>
              <a:spcAft>
                <a:spcPts val="0"/>
              </a:spcAft>
              <a:buSzPts val="2400"/>
              <a:buChar char="○"/>
              <a:defRPr>
                <a:solidFill>
                  <a:schemeClr val="lt1"/>
                </a:solidFill>
              </a:defRPr>
            </a:lvl8pPr>
            <a:lvl9pPr marL="4114800" lvl="8" indent="-38100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30"/>
        <p:cNvGrpSpPr/>
        <p:nvPr/>
      </p:nvGrpSpPr>
      <p:grpSpPr>
        <a:xfrm>
          <a:off x="0" y="0"/>
          <a:ext cx="0" cy="0"/>
          <a:chOff x="0" y="0"/>
          <a:chExt cx="0" cy="0"/>
        </a:xfrm>
      </p:grpSpPr>
      <p:sp>
        <p:nvSpPr>
          <p:cNvPr id="331" name="Google Shape;331;p6"/>
          <p:cNvSpPr/>
          <p:nvPr/>
        </p:nvSpPr>
        <p:spPr>
          <a:xfrm>
            <a:off x="4985150" y="150"/>
            <a:ext cx="4158900" cy="5143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33" name="Google Shape;333;p6"/>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4" name="Google Shape;334;p6"/>
          <p:cNvSpPr txBox="1">
            <a:spLocks noGrp="1"/>
          </p:cNvSpPr>
          <p:nvPr>
            <p:ph type="body" idx="1"/>
          </p:nvPr>
        </p:nvSpPr>
        <p:spPr>
          <a:xfrm>
            <a:off x="452727" y="1412678"/>
            <a:ext cx="3985200" cy="30984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Char char="▫"/>
              <a:defRPr>
                <a:solidFill>
                  <a:schemeClr val="lt1"/>
                </a:solidFill>
              </a:defRPr>
            </a:lvl1pPr>
            <a:lvl2pPr marL="914400" lvl="1" indent="-381000" rtl="0">
              <a:spcBef>
                <a:spcPts val="0"/>
              </a:spcBef>
              <a:spcAft>
                <a:spcPts val="0"/>
              </a:spcAft>
              <a:buSzPts val="2400"/>
              <a:buChar char="-"/>
              <a:defRPr>
                <a:solidFill>
                  <a:schemeClr val="lt1"/>
                </a:solidFill>
              </a:defRPr>
            </a:lvl2pPr>
            <a:lvl3pPr marL="1371600" lvl="2" indent="-381000" rtl="0">
              <a:spcBef>
                <a:spcPts val="0"/>
              </a:spcBef>
              <a:spcAft>
                <a:spcPts val="0"/>
              </a:spcAft>
              <a:buSzPts val="2400"/>
              <a:buChar char="-"/>
              <a:defRPr>
                <a:solidFill>
                  <a:schemeClr val="lt1"/>
                </a:solidFill>
              </a:defRPr>
            </a:lvl3pPr>
            <a:lvl4pPr marL="1828800" lvl="3" indent="-381000" rtl="0">
              <a:spcBef>
                <a:spcPts val="0"/>
              </a:spcBef>
              <a:spcAft>
                <a:spcPts val="0"/>
              </a:spcAft>
              <a:buSzPts val="2400"/>
              <a:buChar char="-"/>
              <a:defRPr>
                <a:solidFill>
                  <a:schemeClr val="lt1"/>
                </a:solidFill>
              </a:defRPr>
            </a:lvl4pPr>
            <a:lvl5pPr marL="2286000" lvl="4" indent="-381000" rtl="0">
              <a:spcBef>
                <a:spcPts val="0"/>
              </a:spcBef>
              <a:spcAft>
                <a:spcPts val="0"/>
              </a:spcAft>
              <a:buSzPts val="2400"/>
              <a:buChar char="-"/>
              <a:defRPr>
                <a:solidFill>
                  <a:schemeClr val="lt1"/>
                </a:solidFill>
              </a:defRPr>
            </a:lvl5pPr>
            <a:lvl6pPr marL="2743200" lvl="5" indent="-381000" rtl="0">
              <a:spcBef>
                <a:spcPts val="0"/>
              </a:spcBef>
              <a:spcAft>
                <a:spcPts val="0"/>
              </a:spcAft>
              <a:buSzPts val="2400"/>
              <a:buChar char="-"/>
              <a:defRPr>
                <a:solidFill>
                  <a:schemeClr val="lt1"/>
                </a:solidFill>
              </a:defRPr>
            </a:lvl6pPr>
            <a:lvl7pPr marL="3200400" lvl="6" indent="-381000" rtl="0">
              <a:spcBef>
                <a:spcPts val="0"/>
              </a:spcBef>
              <a:spcAft>
                <a:spcPts val="0"/>
              </a:spcAft>
              <a:buSzPts val="2400"/>
              <a:buChar char="●"/>
              <a:defRPr>
                <a:solidFill>
                  <a:schemeClr val="lt1"/>
                </a:solidFill>
              </a:defRPr>
            </a:lvl7pPr>
            <a:lvl8pPr marL="3657600" lvl="7" indent="-381000" rtl="0">
              <a:spcBef>
                <a:spcPts val="0"/>
              </a:spcBef>
              <a:spcAft>
                <a:spcPts val="0"/>
              </a:spcAft>
              <a:buSzPts val="2400"/>
              <a:buChar char="○"/>
              <a:defRPr>
                <a:solidFill>
                  <a:schemeClr val="lt1"/>
                </a:solidFill>
              </a:defRPr>
            </a:lvl8pPr>
            <a:lvl9pPr marL="4114800" lvl="8" indent="-381000" rtl="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5"/>
        <p:cNvGrpSpPr/>
        <p:nvPr/>
      </p:nvGrpSpPr>
      <p:grpSpPr>
        <a:xfrm>
          <a:off x="0" y="0"/>
          <a:ext cx="0" cy="0"/>
          <a:chOff x="0" y="0"/>
          <a:chExt cx="0" cy="0"/>
        </a:xfrm>
      </p:grpSpPr>
      <p:sp>
        <p:nvSpPr>
          <p:cNvPr id="336" name="Google Shape;336;p7"/>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7"/>
          <p:cNvGrpSpPr/>
          <p:nvPr/>
        </p:nvGrpSpPr>
        <p:grpSpPr>
          <a:xfrm>
            <a:off x="28550" y="3850565"/>
            <a:ext cx="9094048" cy="1293104"/>
            <a:chOff x="28544" y="3514688"/>
            <a:chExt cx="9094048" cy="1628800"/>
          </a:xfrm>
        </p:grpSpPr>
        <p:sp>
          <p:nvSpPr>
            <p:cNvPr id="338" name="Google Shape;338;p7"/>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7"/>
          <p:cNvGrpSpPr/>
          <p:nvPr/>
        </p:nvGrpSpPr>
        <p:grpSpPr>
          <a:xfrm>
            <a:off x="28550" y="4360998"/>
            <a:ext cx="9094048" cy="782671"/>
            <a:chOff x="28544" y="4157632"/>
            <a:chExt cx="9094048" cy="985856"/>
          </a:xfrm>
        </p:grpSpPr>
        <p:sp>
          <p:nvSpPr>
            <p:cNvPr id="372" name="Google Shape;372;p7"/>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7"/>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0" name="Google Shape;440;p7"/>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1" name="Google Shape;441;p7"/>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2" name="Google Shape;442;p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3"/>
        <p:cNvGrpSpPr/>
        <p:nvPr/>
      </p:nvGrpSpPr>
      <p:grpSpPr>
        <a:xfrm>
          <a:off x="0" y="0"/>
          <a:ext cx="0" cy="0"/>
          <a:chOff x="0" y="0"/>
          <a:chExt cx="0" cy="0"/>
        </a:xfrm>
      </p:grpSpPr>
      <p:sp>
        <p:nvSpPr>
          <p:cNvPr id="444" name="Google Shape;444;p8"/>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8"/>
          <p:cNvGrpSpPr/>
          <p:nvPr/>
        </p:nvGrpSpPr>
        <p:grpSpPr>
          <a:xfrm>
            <a:off x="28550" y="3850565"/>
            <a:ext cx="9094048" cy="1293104"/>
            <a:chOff x="28544" y="3514688"/>
            <a:chExt cx="9094048" cy="1628800"/>
          </a:xfrm>
        </p:grpSpPr>
        <p:sp>
          <p:nvSpPr>
            <p:cNvPr id="446" name="Google Shape;446;p8"/>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8"/>
          <p:cNvGrpSpPr/>
          <p:nvPr/>
        </p:nvGrpSpPr>
        <p:grpSpPr>
          <a:xfrm>
            <a:off x="28550" y="4360998"/>
            <a:ext cx="9094048" cy="782671"/>
            <a:chOff x="28544" y="4157632"/>
            <a:chExt cx="9094048" cy="985856"/>
          </a:xfrm>
        </p:grpSpPr>
        <p:sp>
          <p:nvSpPr>
            <p:cNvPr id="480" name="Google Shape;480;p8"/>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8"/>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8" name="Google Shape;548;p8"/>
          <p:cNvSpPr txBox="1">
            <a:spLocks noGrp="1"/>
          </p:cNvSpPr>
          <p:nvPr>
            <p:ph type="body" idx="1"/>
          </p:nvPr>
        </p:nvSpPr>
        <p:spPr>
          <a:xfrm>
            <a:off x="739675"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49" name="Google Shape;549;p8"/>
          <p:cNvSpPr txBox="1">
            <a:spLocks noGrp="1"/>
          </p:cNvSpPr>
          <p:nvPr>
            <p:ph type="body" idx="2"/>
          </p:nvPr>
        </p:nvSpPr>
        <p:spPr>
          <a:xfrm>
            <a:off x="3344038"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0" name="Google Shape;550;p8"/>
          <p:cNvSpPr txBox="1">
            <a:spLocks noGrp="1"/>
          </p:cNvSpPr>
          <p:nvPr>
            <p:ph type="body" idx="3"/>
          </p:nvPr>
        </p:nvSpPr>
        <p:spPr>
          <a:xfrm>
            <a:off x="5948402"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1" name="Google Shape;551;p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no graph">
  <p:cSld name="TITLE_ONLY_1">
    <p:spTree>
      <p:nvGrpSpPr>
        <p:cNvPr id="1" name="Shape 658"/>
        <p:cNvGrpSpPr/>
        <p:nvPr/>
      </p:nvGrpSpPr>
      <p:grpSpPr>
        <a:xfrm>
          <a:off x="0" y="0"/>
          <a:ext cx="0" cy="0"/>
          <a:chOff x="0" y="0"/>
          <a:chExt cx="0" cy="0"/>
        </a:xfrm>
      </p:grpSpPr>
      <p:sp>
        <p:nvSpPr>
          <p:cNvPr id="659" name="Google Shape;659;p10"/>
          <p:cNvSpPr/>
          <p:nvPr/>
        </p:nvSpPr>
        <p:spPr>
          <a:xfrm>
            <a:off x="-25" y="-11875"/>
            <a:ext cx="9144000" cy="8232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1" name="Google Shape;661;p1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
        <p:nvSpPr>
          <p:cNvPr id="667" name="Google Shape;667;p1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465573"/>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739680" y="1152528"/>
            <a:ext cx="7686000" cy="30984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8" r:id="rId9"/>
    <p:sldLayoutId id="214748366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hashtag/RenewB99?src=hash"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5"/>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PREDICTING TV RENEWNAL\CANCELATION</a:t>
            </a:r>
            <a:br>
              <a:rPr lang="en" sz="4800" dirty="0"/>
            </a:br>
            <a:r>
              <a:rPr lang="en" sz="2400" dirty="0"/>
              <a:t>BY ARTUR GREGORIAN</a:t>
            </a:r>
            <a:br>
              <a:rPr lang="en" sz="2400" dirty="0"/>
            </a:br>
            <a:r>
              <a:rPr lang="en" sz="1000" dirty="0"/>
              <a:t>”On my honor, as a student, I have neither given nor rec</a:t>
            </a:r>
            <a:r>
              <a:rPr lang="en-US" sz="1000" dirty="0" err="1"/>
              <a:t>ei</a:t>
            </a:r>
            <a:r>
              <a:rPr lang="en" sz="1000" dirty="0" err="1"/>
              <a:t>ved</a:t>
            </a:r>
            <a:r>
              <a:rPr lang="en" sz="1000" dirty="0"/>
              <a:t> unauthorized aid on this academic work"</a:t>
            </a:r>
            <a:endParaRPr sz="4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35" name="Google Shape;835;p2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4" name="Picture 3">
            <a:extLst>
              <a:ext uri="{FF2B5EF4-FFF2-40B4-BE49-F238E27FC236}">
                <a16:creationId xmlns:a16="http://schemas.microsoft.com/office/drawing/2014/main" id="{FE8108BA-957E-8C47-A997-20DA25CAB7DE}"/>
              </a:ext>
            </a:extLst>
          </p:cNvPr>
          <p:cNvPicPr>
            <a:picLocks noChangeAspect="1"/>
          </p:cNvPicPr>
          <p:nvPr/>
        </p:nvPicPr>
        <p:blipFill>
          <a:blip r:embed="rId3"/>
          <a:stretch>
            <a:fillRect/>
          </a:stretch>
        </p:blipFill>
        <p:spPr>
          <a:xfrm>
            <a:off x="672352" y="907288"/>
            <a:ext cx="7799294" cy="3245293"/>
          </a:xfrm>
          <a:prstGeom prst="rect">
            <a:avLst/>
          </a:prstGeom>
        </p:spPr>
      </p:pic>
    </p:spTree>
    <p:extLst>
      <p:ext uri="{BB962C8B-B14F-4D97-AF65-F5344CB8AC3E}">
        <p14:creationId xmlns:p14="http://schemas.microsoft.com/office/powerpoint/2010/main" val="155397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35" name="Google Shape;835;p2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D8F8D3D4-7E6A-5640-996D-98106514594A}"/>
              </a:ext>
            </a:extLst>
          </p:cNvPr>
          <p:cNvPicPr>
            <a:picLocks noChangeAspect="1"/>
          </p:cNvPicPr>
          <p:nvPr/>
        </p:nvPicPr>
        <p:blipFill>
          <a:blip r:embed="rId3"/>
          <a:stretch>
            <a:fillRect/>
          </a:stretch>
        </p:blipFill>
        <p:spPr>
          <a:xfrm>
            <a:off x="672353" y="918893"/>
            <a:ext cx="7799294" cy="3305713"/>
          </a:xfrm>
          <a:prstGeom prst="rect">
            <a:avLst/>
          </a:prstGeom>
        </p:spPr>
      </p:pic>
    </p:spTree>
    <p:extLst>
      <p:ext uri="{BB962C8B-B14F-4D97-AF65-F5344CB8AC3E}">
        <p14:creationId xmlns:p14="http://schemas.microsoft.com/office/powerpoint/2010/main" val="4055315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3"/>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SENTIMENT ANALYSIS</a:t>
            </a:r>
            <a:endParaRPr dirty="0"/>
          </a:p>
        </p:txBody>
      </p:sp>
      <p:sp>
        <p:nvSpPr>
          <p:cNvPr id="849" name="Google Shape;849;p23"/>
          <p:cNvSpPr txBox="1">
            <a:spLocks noGrp="1"/>
          </p:cNvSpPr>
          <p:nvPr>
            <p:ph type="body" idx="1"/>
          </p:nvPr>
        </p:nvSpPr>
        <p:spPr>
          <a:xfrm>
            <a:off x="739675" y="1235873"/>
            <a:ext cx="2477400" cy="281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RENEWED</a:t>
            </a:r>
            <a:endParaRPr b="1" dirty="0"/>
          </a:p>
          <a:p>
            <a:pPr marL="0" lvl="0" indent="0">
              <a:buNone/>
            </a:pPr>
            <a:r>
              <a:rPr lang="en-US" dirty="0"/>
              <a:t>POSITIVE: 53.93%</a:t>
            </a:r>
          </a:p>
          <a:p>
            <a:pPr marL="0" lvl="0" indent="0">
              <a:buNone/>
            </a:pPr>
            <a:r>
              <a:rPr lang="en-US" dirty="0"/>
              <a:t>NEGATIVE: 25.59%</a:t>
            </a:r>
          </a:p>
          <a:p>
            <a:pPr marL="0" lvl="0" indent="0">
              <a:buNone/>
            </a:pPr>
            <a:r>
              <a:rPr lang="en-US" dirty="0"/>
              <a:t>NEUTRAL: 20.49%</a:t>
            </a:r>
          </a:p>
        </p:txBody>
      </p:sp>
      <p:sp>
        <p:nvSpPr>
          <p:cNvPr id="850" name="Google Shape;850;p23"/>
          <p:cNvSpPr txBox="1">
            <a:spLocks noGrp="1"/>
          </p:cNvSpPr>
          <p:nvPr>
            <p:ph type="body" idx="2"/>
          </p:nvPr>
        </p:nvSpPr>
        <p:spPr>
          <a:xfrm>
            <a:off x="3344038" y="1235873"/>
            <a:ext cx="2477400" cy="281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CANCELED</a:t>
            </a:r>
            <a:endParaRPr b="1" dirty="0"/>
          </a:p>
          <a:p>
            <a:pPr marL="0" lvl="0" indent="0">
              <a:buNone/>
            </a:pPr>
            <a:r>
              <a:rPr lang="en-US" dirty="0"/>
              <a:t>POSITIVE: 53.85%</a:t>
            </a:r>
          </a:p>
          <a:p>
            <a:pPr marL="0" lvl="0" indent="0">
              <a:buNone/>
            </a:pPr>
            <a:r>
              <a:rPr lang="en-US" dirty="0"/>
              <a:t>NEGATIVE: 26.81%</a:t>
            </a:r>
          </a:p>
          <a:p>
            <a:pPr marL="0" lvl="0" indent="0">
              <a:buNone/>
            </a:pPr>
            <a:r>
              <a:rPr lang="en-US" dirty="0"/>
              <a:t>NEUTRAL: 19.34%</a:t>
            </a:r>
          </a:p>
        </p:txBody>
      </p:sp>
      <p:sp>
        <p:nvSpPr>
          <p:cNvPr id="851" name="Google Shape;851;p23"/>
          <p:cNvSpPr txBox="1">
            <a:spLocks noGrp="1"/>
          </p:cNvSpPr>
          <p:nvPr>
            <p:ph type="body" idx="3"/>
          </p:nvPr>
        </p:nvSpPr>
        <p:spPr>
          <a:xfrm>
            <a:off x="5948402" y="1235873"/>
            <a:ext cx="2477400" cy="281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RESCUED</a:t>
            </a:r>
          </a:p>
          <a:p>
            <a:pPr marL="0" lvl="0" indent="0">
              <a:buNone/>
            </a:pPr>
            <a:r>
              <a:rPr lang="en-US" dirty="0"/>
              <a:t>POSITIVE: 74.67%</a:t>
            </a:r>
          </a:p>
          <a:p>
            <a:pPr marL="0" lvl="0" indent="0">
              <a:buNone/>
            </a:pPr>
            <a:r>
              <a:rPr lang="en-US" dirty="0"/>
              <a:t>NEGATIVE: 12%</a:t>
            </a:r>
          </a:p>
          <a:p>
            <a:pPr marL="0" lvl="0" indent="0">
              <a:buNone/>
            </a:pPr>
            <a:r>
              <a:rPr lang="en-US" dirty="0"/>
              <a:t>NEUTRAL: 13.33%</a:t>
            </a:r>
          </a:p>
          <a:p>
            <a:pPr marL="0" lvl="0" indent="0" algn="l" rtl="0">
              <a:spcBef>
                <a:spcPts val="600"/>
              </a:spcBef>
              <a:spcAft>
                <a:spcPts val="0"/>
              </a:spcAft>
              <a:buNone/>
            </a:pPr>
            <a:endParaRPr dirty="0"/>
          </a:p>
        </p:txBody>
      </p:sp>
      <p:sp>
        <p:nvSpPr>
          <p:cNvPr id="852" name="Google Shape;852;p23"/>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20"/>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NAIVE</a:t>
            </a:r>
            <a:r>
              <a:rPr lang="en" dirty="0"/>
              <a:t> BAYES TEXT CLASSIFICATION MODEL</a:t>
            </a:r>
            <a:endParaRPr dirty="0"/>
          </a:p>
        </p:txBody>
      </p:sp>
      <p:sp>
        <p:nvSpPr>
          <p:cNvPr id="815" name="Google Shape;815;p20"/>
          <p:cNvSpPr txBox="1">
            <a:spLocks noGrp="1"/>
          </p:cNvSpPr>
          <p:nvPr>
            <p:ph type="body" idx="1"/>
          </p:nvPr>
        </p:nvSpPr>
        <p:spPr>
          <a:xfrm>
            <a:off x="739680" y="1556124"/>
            <a:ext cx="4523578" cy="2694804"/>
          </a:xfrm>
          <a:prstGeom prst="rect">
            <a:avLst/>
          </a:prstGeom>
        </p:spPr>
        <p:txBody>
          <a:bodyPr spcFirstLastPara="1" wrap="square" lIns="91425" tIns="91425" rIns="91425" bIns="91425" anchor="t" anchorCtr="0">
            <a:noAutofit/>
          </a:bodyPr>
          <a:lstStyle/>
          <a:p>
            <a:r>
              <a:rPr lang="en-US" sz="1800" dirty="0"/>
              <a:t>83.6% OVERALL ACCURACY</a:t>
            </a:r>
          </a:p>
          <a:p>
            <a:r>
              <a:rPr lang="en-US" sz="1800" dirty="0"/>
              <a:t>713 REVIEWS CORRECTLY CLASSIFIED</a:t>
            </a:r>
          </a:p>
          <a:p>
            <a:r>
              <a:rPr lang="en-US" sz="1800" dirty="0"/>
              <a:t>181 FALSE NEGATIVES</a:t>
            </a:r>
          </a:p>
          <a:p>
            <a:r>
              <a:rPr lang="en-US" sz="1800" dirty="0"/>
              <a:t>125 FALSE POSITIVES</a:t>
            </a:r>
          </a:p>
          <a:p>
            <a:endParaRPr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 name="Picture 1">
            <a:extLst>
              <a:ext uri="{FF2B5EF4-FFF2-40B4-BE49-F238E27FC236}">
                <a16:creationId xmlns:a16="http://schemas.microsoft.com/office/drawing/2014/main" id="{91F6A312-8B93-9549-BB57-7A346AAD1A07}"/>
              </a:ext>
            </a:extLst>
          </p:cNvPr>
          <p:cNvPicPr>
            <a:picLocks noChangeAspect="1"/>
          </p:cNvPicPr>
          <p:nvPr/>
        </p:nvPicPr>
        <p:blipFill>
          <a:blip r:embed="rId3"/>
          <a:stretch>
            <a:fillRect/>
          </a:stretch>
        </p:blipFill>
        <p:spPr>
          <a:xfrm>
            <a:off x="5263258" y="1556124"/>
            <a:ext cx="3323317" cy="286795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22"/>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dirty="0"/>
              <a:t>RENEWED</a:t>
            </a:r>
          </a:p>
          <a:p>
            <a:pPr marL="0" lvl="0" indent="0" algn="l" rtl="0">
              <a:spcBef>
                <a:spcPts val="600"/>
              </a:spcBef>
              <a:spcAft>
                <a:spcPts val="0"/>
              </a:spcAft>
              <a:buNone/>
            </a:pPr>
            <a:endParaRPr lang="en" b="1" dirty="0"/>
          </a:p>
          <a:p>
            <a:pPr marL="0" lvl="0" indent="0" algn="l" rtl="0">
              <a:spcBef>
                <a:spcPts val="600"/>
              </a:spcBef>
              <a:spcAft>
                <a:spcPts val="0"/>
              </a:spcAft>
              <a:buNone/>
            </a:pPr>
            <a:endParaRPr b="1" dirty="0"/>
          </a:p>
        </p:txBody>
      </p:sp>
      <p:sp>
        <p:nvSpPr>
          <p:cNvPr id="841" name="Google Shape;841;p22"/>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DEPLOYMENT </a:t>
            </a:r>
            <a:endParaRPr dirty="0"/>
          </a:p>
        </p:txBody>
      </p:sp>
      <p:sp>
        <p:nvSpPr>
          <p:cNvPr id="842" name="Google Shape;842;p22"/>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dirty="0"/>
              <a:t>CANCELED</a:t>
            </a:r>
            <a:endParaRPr b="1" dirty="0"/>
          </a:p>
        </p:txBody>
      </p:sp>
      <p:sp>
        <p:nvSpPr>
          <p:cNvPr id="843" name="Google Shape;843;p2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4" name="Picture 3">
            <a:extLst>
              <a:ext uri="{FF2B5EF4-FFF2-40B4-BE49-F238E27FC236}">
                <a16:creationId xmlns:a16="http://schemas.microsoft.com/office/drawing/2014/main" id="{F3D11D41-030A-6B43-B745-EA84A3249406}"/>
              </a:ext>
            </a:extLst>
          </p:cNvPr>
          <p:cNvPicPr>
            <a:picLocks noChangeAspect="1"/>
          </p:cNvPicPr>
          <p:nvPr/>
        </p:nvPicPr>
        <p:blipFill>
          <a:blip r:embed="rId3"/>
          <a:stretch>
            <a:fillRect/>
          </a:stretch>
        </p:blipFill>
        <p:spPr>
          <a:xfrm>
            <a:off x="1226751" y="1858005"/>
            <a:ext cx="2756648" cy="2067486"/>
          </a:xfrm>
          <a:prstGeom prst="rect">
            <a:avLst/>
          </a:prstGeom>
        </p:spPr>
      </p:pic>
      <p:pic>
        <p:nvPicPr>
          <p:cNvPr id="5" name="Picture 4">
            <a:extLst>
              <a:ext uri="{FF2B5EF4-FFF2-40B4-BE49-F238E27FC236}">
                <a16:creationId xmlns:a16="http://schemas.microsoft.com/office/drawing/2014/main" id="{7FB92FEA-1455-CB43-978B-CA6E35432C72}"/>
              </a:ext>
            </a:extLst>
          </p:cNvPr>
          <p:cNvPicPr>
            <a:picLocks noChangeAspect="1"/>
          </p:cNvPicPr>
          <p:nvPr/>
        </p:nvPicPr>
        <p:blipFill>
          <a:blip r:embed="rId4"/>
          <a:stretch>
            <a:fillRect/>
          </a:stretch>
        </p:blipFill>
        <p:spPr>
          <a:xfrm>
            <a:off x="4704410" y="1846200"/>
            <a:ext cx="3699915" cy="207929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3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1012" name="Google Shape;1012;p37"/>
          <p:cNvSpPr txBox="1">
            <a:spLocks noGrp="1"/>
          </p:cNvSpPr>
          <p:nvPr>
            <p:ph type="title"/>
          </p:nvPr>
        </p:nvSpPr>
        <p:spPr>
          <a:xfrm>
            <a:off x="452724" y="262025"/>
            <a:ext cx="39852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t>THANKS!</a:t>
            </a:r>
            <a:endParaRPr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8"/>
          <p:cNvSpPr txBox="1">
            <a:spLocks noGrp="1"/>
          </p:cNvSpPr>
          <p:nvPr>
            <p:ph type="body" idx="1"/>
          </p:nvPr>
        </p:nvSpPr>
        <p:spPr>
          <a:xfrm>
            <a:off x="1669850" y="1857000"/>
            <a:ext cx="5804400" cy="2741700"/>
          </a:xfrm>
          <a:prstGeom prst="rect">
            <a:avLst/>
          </a:prstGeom>
        </p:spPr>
        <p:txBody>
          <a:bodyPr spcFirstLastPara="1" wrap="square" lIns="91425" tIns="91425" rIns="91425" bIns="91425" anchor="t" anchorCtr="0">
            <a:noAutofit/>
          </a:bodyPr>
          <a:lstStyle/>
          <a:p>
            <a:pPr marL="0" lvl="0" indent="0">
              <a:buNone/>
            </a:pPr>
            <a:r>
              <a:rPr lang="en" dirty="0"/>
              <a:t>“</a:t>
            </a:r>
            <a:r>
              <a:rPr lang="en-US" dirty="0"/>
              <a:t>RENEW BROOKLYN NINE NINE I ONLY WATCH LIKE 4 THINGS THIS IS ONE OF THE THINGS </a:t>
            </a:r>
            <a:r>
              <a:rPr lang="en-US" dirty="0">
                <a:solidFill>
                  <a:schemeClr val="bg1"/>
                </a:solidFill>
                <a:hlinkClick r:id="rId3">
                  <a:extLst>
                    <a:ext uri="{A12FA001-AC4F-418D-AE19-62706E023703}">
                      <ahyp:hlinkClr xmlns:ahyp="http://schemas.microsoft.com/office/drawing/2018/hyperlinkcolor" val="tx"/>
                    </a:ext>
                  </a:extLst>
                </a:hlinkClick>
              </a:rPr>
              <a:t>#RenewB99</a:t>
            </a:r>
            <a:r>
              <a:rPr lang="en" dirty="0">
                <a:solidFill>
                  <a:schemeClr val="lt1"/>
                </a:solidFill>
              </a:rPr>
              <a:t>”</a:t>
            </a:r>
          </a:p>
          <a:p>
            <a:pPr marL="0" lvl="0" indent="0" algn="r">
              <a:buNone/>
            </a:pPr>
            <a:r>
              <a:rPr lang="en" sz="1800" dirty="0">
                <a:solidFill>
                  <a:schemeClr val="lt1"/>
                </a:solidFill>
              </a:rPr>
              <a:t>-Tweet from Lin-Manuel Miranda</a:t>
            </a:r>
            <a:endParaRPr dirty="0"/>
          </a:p>
        </p:txBody>
      </p:sp>
      <p:sp>
        <p:nvSpPr>
          <p:cNvPr id="802" name="Google Shape;802;p1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9"/>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UNDERSTANDING</a:t>
            </a:r>
            <a:endParaRPr dirty="0"/>
          </a:p>
        </p:txBody>
      </p:sp>
      <p:sp>
        <p:nvSpPr>
          <p:cNvPr id="808" name="Google Shape;808;p19"/>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BACKGROUND</a:t>
            </a:r>
            <a:endParaRPr dirty="0"/>
          </a:p>
        </p:txBody>
      </p:sp>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b="1" i="0" dirty="0">
                <a:ln>
                  <a:noFill/>
                </a:ln>
                <a:solidFill>
                  <a:srgbClr val="6E86B6"/>
                </a:solidFill>
                <a:latin typeface="Titillium Web"/>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31"/>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BUSINESS UNDERSTANDING</a:t>
            </a:r>
            <a:endParaRPr dirty="0"/>
          </a:p>
        </p:txBody>
      </p:sp>
      <p:sp>
        <p:nvSpPr>
          <p:cNvPr id="946" name="Google Shape;946;p3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grpSp>
        <p:nvGrpSpPr>
          <p:cNvPr id="947" name="Google Shape;947;p31"/>
          <p:cNvGrpSpPr/>
          <p:nvPr/>
        </p:nvGrpSpPr>
        <p:grpSpPr>
          <a:xfrm>
            <a:off x="5410967" y="1623691"/>
            <a:ext cx="3175786" cy="3346166"/>
            <a:chOff x="5632317" y="1189775"/>
            <a:chExt cx="3305700" cy="3483050"/>
          </a:xfrm>
        </p:grpSpPr>
        <p:sp>
          <p:nvSpPr>
            <p:cNvPr id="948" name="Google Shape;948;p31"/>
            <p:cNvSpPr/>
            <p:nvPr/>
          </p:nvSpPr>
          <p:spPr>
            <a:xfrm>
              <a:off x="5632317" y="1189775"/>
              <a:ext cx="3305700" cy="669000"/>
            </a:xfrm>
            <a:prstGeom prst="chevron">
              <a:avLst>
                <a:gd name="adj" fmla="val 50000"/>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Titillium Web"/>
                  <a:ea typeface="Titillium Web"/>
                  <a:cs typeface="Titillium Web"/>
                  <a:sym typeface="Titillium Web"/>
                </a:rPr>
                <a:t>STEP 3</a:t>
              </a:r>
              <a:endParaRPr>
                <a:solidFill>
                  <a:srgbClr val="FFFFFF"/>
                </a:solidFill>
                <a:latin typeface="Titillium Web"/>
                <a:ea typeface="Titillium Web"/>
                <a:cs typeface="Titillium Web"/>
                <a:sym typeface="Titillium Web"/>
              </a:endParaRPr>
            </a:p>
          </p:txBody>
        </p:sp>
        <p:sp>
          <p:nvSpPr>
            <p:cNvPr id="949" name="Google Shape;949;p3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FFFFFF"/>
                  </a:solidFill>
                  <a:latin typeface="Titillium Web"/>
                  <a:ea typeface="Titillium Web"/>
                  <a:cs typeface="Titillium Web"/>
                  <a:sym typeface="Titillium Web"/>
                </a:rPr>
                <a:t>COLLECT ANY TWITTER DATA.</a:t>
              </a:r>
              <a:endParaRPr sz="1200" dirty="0">
                <a:solidFill>
                  <a:srgbClr val="FFFFFF"/>
                </a:solidFill>
                <a:latin typeface="Titillium Web"/>
                <a:ea typeface="Titillium Web"/>
                <a:cs typeface="Titillium Web"/>
                <a:sym typeface="Titillium Web"/>
              </a:endParaRPr>
            </a:p>
          </p:txBody>
        </p:sp>
      </p:grpSp>
      <p:grpSp>
        <p:nvGrpSpPr>
          <p:cNvPr id="950" name="Google Shape;950;p31"/>
          <p:cNvGrpSpPr/>
          <p:nvPr/>
        </p:nvGrpSpPr>
        <p:grpSpPr>
          <a:xfrm>
            <a:off x="0" y="1623897"/>
            <a:ext cx="3407507" cy="3345960"/>
            <a:chOff x="0" y="1189989"/>
            <a:chExt cx="3546900" cy="3482836"/>
          </a:xfrm>
        </p:grpSpPr>
        <p:sp>
          <p:nvSpPr>
            <p:cNvPr id="951" name="Google Shape;951;p31"/>
            <p:cNvSpPr/>
            <p:nvPr/>
          </p:nvSpPr>
          <p:spPr>
            <a:xfrm>
              <a:off x="0" y="1189989"/>
              <a:ext cx="3546900" cy="669000"/>
            </a:xfrm>
            <a:prstGeom prst="homePlate">
              <a:avLst>
                <a:gd name="adj" fmla="val 50000"/>
              </a:avLst>
            </a:prstGeom>
            <a:solidFill>
              <a:srgbClr val="FFFFFF">
                <a:alpha val="1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Titillium Web"/>
                  <a:ea typeface="Titillium Web"/>
                  <a:cs typeface="Titillium Web"/>
                  <a:sym typeface="Titillium Web"/>
                </a:rPr>
                <a:t>STEP 1</a:t>
              </a:r>
              <a:endParaRPr>
                <a:solidFill>
                  <a:srgbClr val="FFFFFF"/>
                </a:solidFill>
                <a:latin typeface="Titillium Web"/>
                <a:ea typeface="Titillium Web"/>
                <a:cs typeface="Titillium Web"/>
                <a:sym typeface="Titillium Web"/>
              </a:endParaRPr>
            </a:p>
          </p:txBody>
        </p:sp>
        <p:sp>
          <p:nvSpPr>
            <p:cNvPr id="952" name="Google Shape;952;p31"/>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FFFFFF"/>
                  </a:solidFill>
                  <a:latin typeface="Titillium Web"/>
                  <a:ea typeface="Titillium Web"/>
                  <a:cs typeface="Titillium Web"/>
                  <a:sym typeface="Titillium Web"/>
                </a:rPr>
                <a:t>COLLECT A LIST OF CANCELED AND RENEWED TELEVISION SHOWS. </a:t>
              </a:r>
              <a:endParaRPr sz="1200" dirty="0">
                <a:solidFill>
                  <a:srgbClr val="FFFFFF"/>
                </a:solidFill>
                <a:latin typeface="Titillium Web"/>
                <a:ea typeface="Titillium Web"/>
                <a:cs typeface="Titillium Web"/>
                <a:sym typeface="Titillium Web"/>
              </a:endParaRPr>
            </a:p>
          </p:txBody>
        </p:sp>
      </p:grpSp>
      <p:grpSp>
        <p:nvGrpSpPr>
          <p:cNvPr id="953" name="Google Shape;953;p31"/>
          <p:cNvGrpSpPr/>
          <p:nvPr/>
        </p:nvGrpSpPr>
        <p:grpSpPr>
          <a:xfrm>
            <a:off x="2828497" y="1623691"/>
            <a:ext cx="3175786" cy="3346166"/>
            <a:chOff x="2944204" y="1189775"/>
            <a:chExt cx="3305700" cy="3483050"/>
          </a:xfrm>
        </p:grpSpPr>
        <p:sp>
          <p:nvSpPr>
            <p:cNvPr id="954" name="Google Shape;954;p31"/>
            <p:cNvSpPr/>
            <p:nvPr/>
          </p:nvSpPr>
          <p:spPr>
            <a:xfrm>
              <a:off x="2944204" y="1189775"/>
              <a:ext cx="3305700" cy="669000"/>
            </a:xfrm>
            <a:prstGeom prst="chevron">
              <a:avLst>
                <a:gd name="adj" fmla="val 50000"/>
              </a:avLst>
            </a:prstGeom>
            <a:solidFill>
              <a:srgbClr val="FFFFFF">
                <a:alpha val="3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Titillium Web"/>
                  <a:ea typeface="Titillium Web"/>
                  <a:cs typeface="Titillium Web"/>
                  <a:sym typeface="Titillium Web"/>
                </a:rPr>
                <a:t>STEP 2</a:t>
              </a:r>
              <a:endParaRPr>
                <a:solidFill>
                  <a:srgbClr val="FFFFFF"/>
                </a:solidFill>
                <a:latin typeface="Titillium Web"/>
                <a:ea typeface="Titillium Web"/>
                <a:cs typeface="Titillium Web"/>
                <a:sym typeface="Titillium Web"/>
              </a:endParaRPr>
            </a:p>
          </p:txBody>
        </p:sp>
        <p:sp>
          <p:nvSpPr>
            <p:cNvPr id="955" name="Google Shape;955;p31"/>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FFFFFF"/>
                  </a:solidFill>
                  <a:latin typeface="Titillium Web"/>
                  <a:ea typeface="Titillium Web"/>
                  <a:cs typeface="Titillium Web"/>
                  <a:sym typeface="Titillium Web"/>
                </a:rPr>
                <a:t>FIND ALL THE IMDb LINKS FOR THE SHOWS AND </a:t>
              </a:r>
            </a:p>
            <a:p>
              <a:pPr marL="0" lvl="0" indent="0" algn="l" rtl="0">
                <a:lnSpc>
                  <a:spcPct val="115000"/>
                </a:lnSpc>
                <a:spcBef>
                  <a:spcPts val="0"/>
                </a:spcBef>
                <a:spcAft>
                  <a:spcPts val="0"/>
                </a:spcAft>
                <a:buNone/>
              </a:pPr>
              <a:r>
                <a:rPr lang="en" sz="1200" dirty="0">
                  <a:solidFill>
                    <a:srgbClr val="FFFFFF"/>
                  </a:solidFill>
                  <a:latin typeface="Titillium Web"/>
                  <a:ea typeface="Titillium Web"/>
                  <a:cs typeface="Titillium Web"/>
                  <a:sym typeface="Titillium Web"/>
                </a:rPr>
                <a:t>COLLECT ALL THE RELEVENT IMDb DATA. </a:t>
              </a:r>
              <a:endParaRPr sz="1200" dirty="0">
                <a:solidFill>
                  <a:srgbClr val="FFFFFF"/>
                </a:solidFill>
                <a:latin typeface="Titillium Web"/>
                <a:ea typeface="Titillium Web"/>
                <a:cs typeface="Titillium Web"/>
                <a:sym typeface="Titillium Web"/>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2"/>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COLLECTION TECHNIQUES</a:t>
            </a:r>
            <a:endParaRPr dirty="0"/>
          </a:p>
        </p:txBody>
      </p:sp>
      <p:sp>
        <p:nvSpPr>
          <p:cNvPr id="961" name="Google Shape;961;p32"/>
          <p:cNvSpPr txBox="1">
            <a:spLocks noGrp="1"/>
          </p:cNvSpPr>
          <p:nvPr>
            <p:ph type="body" idx="1"/>
          </p:nvPr>
        </p:nvSpPr>
        <p:spPr>
          <a:xfrm>
            <a:off x="739675" y="1235874"/>
            <a:ext cx="2477400" cy="1367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Check 1</a:t>
            </a:r>
            <a:endParaRPr b="1" dirty="0"/>
          </a:p>
          <a:p>
            <a:pPr marL="0" lvl="0" indent="0">
              <a:buNone/>
            </a:pPr>
            <a:r>
              <a:rPr lang="en" sz="1200" dirty="0"/>
              <a:t>Is any part of the twitter name and the query </a:t>
            </a:r>
            <a:r>
              <a:rPr lang="en-US" sz="1200" dirty="0"/>
              <a:t>string</a:t>
            </a:r>
            <a:r>
              <a:rPr lang="en" sz="1200" dirty="0"/>
              <a:t> (show title) equal to each other. </a:t>
            </a:r>
            <a:endParaRPr sz="1200" dirty="0"/>
          </a:p>
        </p:txBody>
      </p:sp>
      <p:sp>
        <p:nvSpPr>
          <p:cNvPr id="962" name="Google Shape;962;p32"/>
          <p:cNvSpPr txBox="1">
            <a:spLocks noGrp="1"/>
          </p:cNvSpPr>
          <p:nvPr>
            <p:ph type="body" idx="2"/>
          </p:nvPr>
        </p:nvSpPr>
        <p:spPr>
          <a:xfrm>
            <a:off x="3344038" y="1235874"/>
            <a:ext cx="2477400" cy="1367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Check 2</a:t>
            </a:r>
            <a:endParaRPr b="1" dirty="0"/>
          </a:p>
          <a:p>
            <a:pPr marL="0" lvl="0" indent="0" algn="l" rtl="0">
              <a:spcBef>
                <a:spcPts val="600"/>
              </a:spcBef>
              <a:spcAft>
                <a:spcPts val="0"/>
              </a:spcAft>
              <a:buNone/>
            </a:pPr>
            <a:r>
              <a:rPr lang="en" sz="1200" dirty="0"/>
              <a:t>Does the word Official exist in the description.</a:t>
            </a:r>
            <a:endParaRPr sz="1200" dirty="0"/>
          </a:p>
        </p:txBody>
      </p:sp>
      <p:sp>
        <p:nvSpPr>
          <p:cNvPr id="963" name="Google Shape;963;p32"/>
          <p:cNvSpPr txBox="1">
            <a:spLocks noGrp="1"/>
          </p:cNvSpPr>
          <p:nvPr>
            <p:ph type="body" idx="3"/>
          </p:nvPr>
        </p:nvSpPr>
        <p:spPr>
          <a:xfrm>
            <a:off x="5948401" y="1235874"/>
            <a:ext cx="2477400" cy="1367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Check 3</a:t>
            </a:r>
            <a:endParaRPr b="1" dirty="0"/>
          </a:p>
          <a:p>
            <a:pPr marL="0" lvl="0" indent="0" algn="l" rtl="0">
              <a:spcBef>
                <a:spcPts val="600"/>
              </a:spcBef>
              <a:spcAft>
                <a:spcPts val="0"/>
              </a:spcAft>
              <a:buNone/>
            </a:pPr>
            <a:r>
              <a:rPr lang="en-US" sz="1200" dirty="0"/>
              <a:t>Is the shows network mentioned in the description.</a:t>
            </a:r>
            <a:endParaRPr sz="1200" dirty="0"/>
          </a:p>
          <a:p>
            <a:pPr marL="0" lvl="0" indent="0" algn="l" rtl="0">
              <a:spcBef>
                <a:spcPts val="600"/>
              </a:spcBef>
              <a:spcAft>
                <a:spcPts val="0"/>
              </a:spcAft>
              <a:buNone/>
            </a:pPr>
            <a:endParaRPr sz="1200" dirty="0"/>
          </a:p>
        </p:txBody>
      </p:sp>
      <p:sp>
        <p:nvSpPr>
          <p:cNvPr id="964" name="Google Shape;964;p3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965" name="Google Shape;965;p32"/>
          <p:cNvSpPr txBox="1">
            <a:spLocks noGrp="1"/>
          </p:cNvSpPr>
          <p:nvPr>
            <p:ph type="body" idx="1"/>
          </p:nvPr>
        </p:nvSpPr>
        <p:spPr>
          <a:xfrm>
            <a:off x="739675" y="2583880"/>
            <a:ext cx="2477400" cy="1367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Check 4</a:t>
            </a:r>
            <a:endParaRPr b="1" dirty="0"/>
          </a:p>
          <a:p>
            <a:pPr marL="0" lvl="0" indent="0" algn="l" rtl="0">
              <a:spcBef>
                <a:spcPts val="600"/>
              </a:spcBef>
              <a:spcAft>
                <a:spcPts val="0"/>
              </a:spcAft>
              <a:buNone/>
            </a:pPr>
            <a:r>
              <a:rPr lang="en-US" sz="1200" dirty="0"/>
              <a:t>Is the shows network mentioned in the twitter name.</a:t>
            </a:r>
            <a:endParaRPr sz="1200" dirty="0"/>
          </a:p>
        </p:txBody>
      </p:sp>
      <p:sp>
        <p:nvSpPr>
          <p:cNvPr id="966" name="Google Shape;966;p32"/>
          <p:cNvSpPr txBox="1">
            <a:spLocks noGrp="1"/>
          </p:cNvSpPr>
          <p:nvPr>
            <p:ph type="body" idx="2"/>
          </p:nvPr>
        </p:nvSpPr>
        <p:spPr>
          <a:xfrm>
            <a:off x="3344038" y="2583880"/>
            <a:ext cx="2477400" cy="1367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Check 5</a:t>
            </a:r>
            <a:endParaRPr b="1" dirty="0"/>
          </a:p>
          <a:p>
            <a:pPr marL="0" lvl="0" indent="0">
              <a:buNone/>
            </a:pPr>
            <a:r>
              <a:rPr lang="en" sz="1200" dirty="0"/>
              <a:t>Does the Twitter name exactly match the query </a:t>
            </a:r>
            <a:r>
              <a:rPr lang="en-US" sz="1200" dirty="0"/>
              <a:t>string</a:t>
            </a:r>
            <a:r>
              <a:rPr lang="en" sz="1200" dirty="0"/>
              <a:t> (show title) with or without spaces. </a:t>
            </a:r>
            <a:r>
              <a:rPr lang="en" sz="1200" dirty="0" err="1"/>
              <a:t>i.e</a:t>
            </a:r>
            <a:r>
              <a:rPr lang="en" sz="1200" dirty="0"/>
              <a:t> The Rise or </a:t>
            </a:r>
            <a:r>
              <a:rPr lang="en" sz="1200" dirty="0" err="1"/>
              <a:t>TheRise</a:t>
            </a:r>
            <a:r>
              <a:rPr lang="en" sz="1200" dirty="0"/>
              <a:t>.</a:t>
            </a:r>
            <a:endParaRPr sz="1200" dirty="0"/>
          </a:p>
        </p:txBody>
      </p:sp>
      <p:sp>
        <p:nvSpPr>
          <p:cNvPr id="967" name="Google Shape;967;p32"/>
          <p:cNvSpPr txBox="1">
            <a:spLocks noGrp="1"/>
          </p:cNvSpPr>
          <p:nvPr>
            <p:ph type="body" idx="3"/>
          </p:nvPr>
        </p:nvSpPr>
        <p:spPr>
          <a:xfrm>
            <a:off x="5948401" y="2583880"/>
            <a:ext cx="2477400" cy="1367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Check 6</a:t>
            </a:r>
            <a:endParaRPr b="1" dirty="0"/>
          </a:p>
          <a:p>
            <a:pPr marL="0" lvl="0" indent="0">
              <a:buNone/>
            </a:pPr>
            <a:r>
              <a:rPr lang="en-US" sz="1200" dirty="0"/>
              <a:t>Does the Twitter screenname exactly match the query string</a:t>
            </a:r>
            <a:endParaRPr sz="1200" dirty="0"/>
          </a:p>
          <a:p>
            <a:pPr marL="0" lvl="0" indent="0" algn="l" rtl="0">
              <a:spcBef>
                <a:spcPts val="600"/>
              </a:spcBef>
              <a:spcAft>
                <a:spcPts val="0"/>
              </a:spcAft>
              <a:buNone/>
            </a:pPr>
            <a:endParaRPr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30"/>
          <p:cNvSpPr txBox="1">
            <a:spLocks noGrp="1"/>
          </p:cNvSpPr>
          <p:nvPr>
            <p:ph type="ctrTitle" idx="4294967295"/>
          </p:nvPr>
        </p:nvSpPr>
        <p:spPr>
          <a:xfrm>
            <a:off x="709394" y="72420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2,604,524</a:t>
            </a:r>
            <a:endParaRPr sz="4800" dirty="0"/>
          </a:p>
        </p:txBody>
      </p:sp>
      <p:sp>
        <p:nvSpPr>
          <p:cNvPr id="935" name="Google Shape;935;p30"/>
          <p:cNvSpPr txBox="1">
            <a:spLocks noGrp="1"/>
          </p:cNvSpPr>
          <p:nvPr>
            <p:ph type="subTitle" idx="4294967295"/>
          </p:nvPr>
        </p:nvSpPr>
        <p:spPr>
          <a:xfrm>
            <a:off x="746271" y="1358703"/>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Words from all review text.</a:t>
            </a:r>
            <a:endParaRPr sz="1800" dirty="0"/>
          </a:p>
        </p:txBody>
      </p:sp>
      <p:sp>
        <p:nvSpPr>
          <p:cNvPr id="936" name="Google Shape;936;p30"/>
          <p:cNvSpPr txBox="1">
            <a:spLocks noGrp="1"/>
          </p:cNvSpPr>
          <p:nvPr>
            <p:ph type="ctrTitle" idx="4294967295"/>
          </p:nvPr>
        </p:nvSpPr>
        <p:spPr>
          <a:xfrm>
            <a:off x="709394" y="335310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276</a:t>
            </a:r>
            <a:endParaRPr sz="4800" dirty="0"/>
          </a:p>
        </p:txBody>
      </p:sp>
      <p:sp>
        <p:nvSpPr>
          <p:cNvPr id="937" name="Google Shape;937;p30"/>
          <p:cNvSpPr txBox="1">
            <a:spLocks noGrp="1"/>
          </p:cNvSpPr>
          <p:nvPr>
            <p:ph type="subTitle" idx="4294967295"/>
          </p:nvPr>
        </p:nvSpPr>
        <p:spPr>
          <a:xfrm>
            <a:off x="746271" y="3987603"/>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Total number of shows collected</a:t>
            </a:r>
            <a:endParaRPr sz="1800" dirty="0"/>
          </a:p>
        </p:txBody>
      </p:sp>
      <p:sp>
        <p:nvSpPr>
          <p:cNvPr id="938" name="Google Shape;938;p30"/>
          <p:cNvSpPr txBox="1">
            <a:spLocks noGrp="1"/>
          </p:cNvSpPr>
          <p:nvPr>
            <p:ph type="ctrTitle" idx="4294967295"/>
          </p:nvPr>
        </p:nvSpPr>
        <p:spPr>
          <a:xfrm>
            <a:off x="709394" y="2038650"/>
            <a:ext cx="77724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17,083</a:t>
            </a:r>
            <a:endParaRPr sz="4800" dirty="0"/>
          </a:p>
        </p:txBody>
      </p:sp>
      <p:sp>
        <p:nvSpPr>
          <p:cNvPr id="939" name="Google Shape;939;p30"/>
          <p:cNvSpPr txBox="1">
            <a:spLocks noGrp="1"/>
          </p:cNvSpPr>
          <p:nvPr>
            <p:ph type="subTitle" idx="4294967295"/>
          </p:nvPr>
        </p:nvSpPr>
        <p:spPr>
          <a:xfrm>
            <a:off x="746271" y="2673153"/>
            <a:ext cx="77724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Total number of reviews collected</a:t>
            </a:r>
            <a:endParaRPr sz="1800" dirty="0"/>
          </a:p>
        </p:txBody>
      </p:sp>
      <p:sp>
        <p:nvSpPr>
          <p:cNvPr id="940" name="Google Shape;940;p3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9"/>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dirty="0"/>
          </a:p>
        </p:txBody>
      </p:sp>
      <p:sp>
        <p:nvSpPr>
          <p:cNvPr id="808" name="Google Shape;808;p19"/>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FINDINGS</a:t>
            </a:r>
            <a:endParaRPr dirty="0"/>
          </a:p>
        </p:txBody>
      </p:sp>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2</a:t>
            </a:r>
            <a:endParaRPr b="1" i="0" dirty="0">
              <a:ln>
                <a:noFill/>
              </a:ln>
              <a:solidFill>
                <a:srgbClr val="6E86B6"/>
              </a:solidFill>
              <a:latin typeface="Titillium Web"/>
            </a:endParaRPr>
          </a:p>
        </p:txBody>
      </p:sp>
    </p:spTree>
    <p:extLst>
      <p:ext uri="{BB962C8B-B14F-4D97-AF65-F5344CB8AC3E}">
        <p14:creationId xmlns:p14="http://schemas.microsoft.com/office/powerpoint/2010/main" val="101229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35" name="Google Shape;835;p2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2" name="Picture 1">
            <a:extLst>
              <a:ext uri="{FF2B5EF4-FFF2-40B4-BE49-F238E27FC236}">
                <a16:creationId xmlns:a16="http://schemas.microsoft.com/office/drawing/2014/main" id="{A57AE2DA-934C-004F-B478-99F9A9631573}"/>
              </a:ext>
            </a:extLst>
          </p:cNvPr>
          <p:cNvPicPr>
            <a:picLocks noChangeAspect="1"/>
          </p:cNvPicPr>
          <p:nvPr/>
        </p:nvPicPr>
        <p:blipFill>
          <a:blip r:embed="rId3"/>
          <a:stretch>
            <a:fillRect/>
          </a:stretch>
        </p:blipFill>
        <p:spPr>
          <a:xfrm>
            <a:off x="1055594" y="1022733"/>
            <a:ext cx="7032812" cy="30980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35" name="Google Shape;835;p2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1280950F-57F5-EF45-A4BC-A9FE8F2B3D3B}"/>
              </a:ext>
            </a:extLst>
          </p:cNvPr>
          <p:cNvPicPr>
            <a:picLocks noChangeAspect="1"/>
          </p:cNvPicPr>
          <p:nvPr/>
        </p:nvPicPr>
        <p:blipFill>
          <a:blip r:embed="rId3"/>
          <a:stretch>
            <a:fillRect/>
          </a:stretch>
        </p:blipFill>
        <p:spPr>
          <a:xfrm>
            <a:off x="1029227" y="907288"/>
            <a:ext cx="7085545" cy="3328923"/>
          </a:xfrm>
          <a:prstGeom prst="rect">
            <a:avLst/>
          </a:prstGeom>
        </p:spPr>
      </p:pic>
    </p:spTree>
    <p:extLst>
      <p:ext uri="{BB962C8B-B14F-4D97-AF65-F5344CB8AC3E}">
        <p14:creationId xmlns:p14="http://schemas.microsoft.com/office/powerpoint/2010/main" val="56615398"/>
      </p:ext>
    </p:extLst>
  </p:cSld>
  <p:clrMapOvr>
    <a:masterClrMapping/>
  </p:clrMapOvr>
</p:sld>
</file>

<file path=ppt/theme/theme1.xml><?xml version="1.0" encoding="utf-8"?>
<a:theme xmlns:a="http://schemas.openxmlformats.org/drawingml/2006/main"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925</Words>
  <Application>Microsoft Macintosh PowerPoint</Application>
  <PresentationFormat>On-screen Show (16:9)</PresentationFormat>
  <Paragraphs>90</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Titillium Web ExtraLight</vt:lpstr>
      <vt:lpstr>Titillium Web</vt:lpstr>
      <vt:lpstr>Arial</vt:lpstr>
      <vt:lpstr>Thaliard template</vt:lpstr>
      <vt:lpstr>PREDICTING TV RENEWNAL\CANCELATION BY ARTUR GREGORIAN ”On my honor, as a student, I have neither given nor received unauthorized aid on this academic work"</vt:lpstr>
      <vt:lpstr>PowerPoint Presentation</vt:lpstr>
      <vt:lpstr>BUSINESS UNDERSTANDING</vt:lpstr>
      <vt:lpstr>BUSINESS UNDERSTANDING</vt:lpstr>
      <vt:lpstr>COLLECTION TECHNIQUES</vt:lpstr>
      <vt:lpstr>2,604,524</vt:lpstr>
      <vt:lpstr>ANALYSIS</vt:lpstr>
      <vt:lpstr>PowerPoint Presentation</vt:lpstr>
      <vt:lpstr>PowerPoint Presentation</vt:lpstr>
      <vt:lpstr>PowerPoint Presentation</vt:lpstr>
      <vt:lpstr>PowerPoint Presentation</vt:lpstr>
      <vt:lpstr>SENTIMENT ANALYSIS</vt:lpstr>
      <vt:lpstr>NAIVE BAYES TEXT CLASSIFICATION MODEL</vt:lpstr>
      <vt:lpstr>MODEL DEPLOYMENT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TV RENEWNAL\CANCELATION BY ARTUR GREGORIAN ”On my honor, as a student, I have neither given nor received unauthorized aid on this academic work"</dc:title>
  <cp:lastModifiedBy>Artur Gregorian</cp:lastModifiedBy>
  <cp:revision>7</cp:revision>
  <dcterms:modified xsi:type="dcterms:W3CDTF">2019-05-07T08:23:25Z</dcterms:modified>
</cp:coreProperties>
</file>